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notesMasterIdLst>
    <p:notesMasterId r:id="rId18"/>
  </p:notesMasterIdLst>
  <p:sldIdLst>
    <p:sldId id="256" r:id="rId2"/>
    <p:sldId id="259" r:id="rId3"/>
    <p:sldId id="267" r:id="rId4"/>
    <p:sldId id="260" r:id="rId5"/>
    <p:sldId id="261" r:id="rId6"/>
    <p:sldId id="262" r:id="rId7"/>
    <p:sldId id="282" r:id="rId8"/>
    <p:sldId id="269" r:id="rId9"/>
    <p:sldId id="270" r:id="rId10"/>
    <p:sldId id="271" r:id="rId11"/>
    <p:sldId id="274" r:id="rId12"/>
    <p:sldId id="275" r:id="rId13"/>
    <p:sldId id="285" r:id="rId14"/>
    <p:sldId id="277" r:id="rId15"/>
    <p:sldId id="278" r:id="rId16"/>
    <p:sldId id="283" r:id="rId17"/>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78" autoAdjust="0"/>
    <p:restoredTop sz="94712" autoAdjust="0"/>
  </p:normalViewPr>
  <p:slideViewPr>
    <p:cSldViewPr>
      <p:cViewPr varScale="1">
        <p:scale>
          <a:sx n="74" d="100"/>
          <a:sy n="74" d="100"/>
        </p:scale>
        <p:origin x="144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4A4BAC7A-823E-44ED-88E3-980D070A205B}" type="datetimeFigureOut">
              <a:rPr lang="he-IL" smtClean="0"/>
              <a:t>י"ג/ניסן/תשע"ט</a:t>
            </a:fld>
            <a:endParaRPr lang="he-IL"/>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AA921963-9383-46AB-9420-FEBA15AF2CB4}" type="slidenum">
              <a:rPr lang="he-IL" smtClean="0"/>
              <a:t>‹#›</a:t>
            </a:fld>
            <a:endParaRPr lang="he-IL"/>
          </a:p>
        </p:txBody>
      </p:sp>
    </p:spTree>
    <p:extLst>
      <p:ext uri="{BB962C8B-B14F-4D97-AF65-F5344CB8AC3E}">
        <p14:creationId xmlns:p14="http://schemas.microsoft.com/office/powerpoint/2010/main" val="147453352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AA921963-9383-46AB-9420-FEBA15AF2CB4}" type="slidenum">
              <a:rPr lang="he-IL" smtClean="0"/>
              <a:t>1</a:t>
            </a:fld>
            <a:endParaRPr lang="he-IL"/>
          </a:p>
        </p:txBody>
      </p:sp>
    </p:spTree>
    <p:extLst>
      <p:ext uri="{BB962C8B-B14F-4D97-AF65-F5344CB8AC3E}">
        <p14:creationId xmlns:p14="http://schemas.microsoft.com/office/powerpoint/2010/main" val="2215888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C714BEEE-1058-4B75-9F06-BC75D1B6E024}" type="datetimeFigureOut">
              <a:rPr lang="he-IL" smtClean="0"/>
              <a:pPr/>
              <a:t>י"ג/ניסן/תשע"ט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714BEEE-1058-4B75-9F06-BC75D1B6E024}" type="datetimeFigureOut">
              <a:rPr lang="he-IL" smtClean="0"/>
              <a:pPr/>
              <a:t>י"ג/ניסן/תשע"ט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714BEEE-1058-4B75-9F06-BC75D1B6E024}" type="datetimeFigureOut">
              <a:rPr lang="he-IL" smtClean="0"/>
              <a:pPr/>
              <a:t>י"ג/ניסן/תשע"ט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714BEEE-1058-4B75-9F06-BC75D1B6E024}" type="datetimeFigureOut">
              <a:rPr lang="he-IL" smtClean="0"/>
              <a:pPr/>
              <a:t>י"ג/ניסן/תשע"ט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C714BEEE-1058-4B75-9F06-BC75D1B6E024}" type="datetimeFigureOut">
              <a:rPr lang="he-IL" smtClean="0"/>
              <a:pPr/>
              <a:t>י"ג/ניסן/תשע"ט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C714BEEE-1058-4B75-9F06-BC75D1B6E024}" type="datetimeFigureOut">
              <a:rPr lang="he-IL" smtClean="0"/>
              <a:pPr/>
              <a:t>י"ג/ניסן/תשע"ט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C714BEEE-1058-4B75-9F06-BC75D1B6E024}" type="datetimeFigureOut">
              <a:rPr lang="he-IL" smtClean="0"/>
              <a:pPr/>
              <a:t>י"ג/ניסן/תשע"ט</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C714BEEE-1058-4B75-9F06-BC75D1B6E024}" type="datetimeFigureOut">
              <a:rPr lang="he-IL" smtClean="0"/>
              <a:pPr/>
              <a:t>י"ג/ניסן/תשע"ט</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C714BEEE-1058-4B75-9F06-BC75D1B6E024}" type="datetimeFigureOut">
              <a:rPr lang="he-IL" smtClean="0"/>
              <a:pPr/>
              <a:t>י"ג/ניסן/תשע"ט</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714BEEE-1058-4B75-9F06-BC75D1B6E024}" type="datetimeFigureOut">
              <a:rPr lang="he-IL" smtClean="0"/>
              <a:pPr/>
              <a:t>י"ג/ניסן/תשע"ט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714BEEE-1058-4B75-9F06-BC75D1B6E024}" type="datetimeFigureOut">
              <a:rPr lang="he-IL" smtClean="0"/>
              <a:pPr/>
              <a:t>י"ג/ניסן/תשע"ט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714BEEE-1058-4B75-9F06-BC75D1B6E024}" type="datetimeFigureOut">
              <a:rPr lang="he-IL" smtClean="0"/>
              <a:pPr/>
              <a:t>י"ג/ניסן/תשע"ט</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231ECBA-FBCE-4A03-A8A3-D99A90D612C0}"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760884" y="620688"/>
            <a:ext cx="7772400" cy="1584175"/>
          </a:xfrm>
        </p:spPr>
        <p:txBody>
          <a:bodyPr>
            <a:normAutofit/>
          </a:bodyPr>
          <a:lstStyle/>
          <a:p>
            <a:r>
              <a:rPr lang="en-US" dirty="0" smtClean="0"/>
              <a:t>SUBROGATION</a:t>
            </a:r>
            <a:endParaRPr lang="he-IL" dirty="0"/>
          </a:p>
        </p:txBody>
      </p:sp>
      <p:pic>
        <p:nvPicPr>
          <p:cNvPr id="7" name="תמונה 1" descr="cid:image001.png@01CD3356.59D99C50"/>
          <p:cNvPicPr/>
          <p:nvPr/>
        </p:nvPicPr>
        <p:blipFill>
          <a:blip r:embed="rId3">
            <a:extLst>
              <a:ext uri="{28A0092B-C50C-407E-A947-70E740481C1C}">
                <a14:useLocalDpi xmlns:a14="http://schemas.microsoft.com/office/drawing/2010/main" val="0"/>
              </a:ext>
            </a:extLst>
          </a:blip>
          <a:srcRect/>
          <a:stretch>
            <a:fillRect/>
          </a:stretch>
        </p:blipFill>
        <p:spPr bwMode="auto">
          <a:xfrm>
            <a:off x="2195736" y="6093296"/>
            <a:ext cx="5276850" cy="390525"/>
          </a:xfrm>
          <a:prstGeom prst="rect">
            <a:avLst/>
          </a:prstGeom>
          <a:noFill/>
          <a:ln>
            <a:noFill/>
          </a:ln>
        </p:spPr>
      </p:pic>
      <p:sp>
        <p:nvSpPr>
          <p:cNvPr id="4" name="כותרת 1"/>
          <p:cNvSpPr txBox="1">
            <a:spLocks/>
          </p:cNvSpPr>
          <p:nvPr/>
        </p:nvSpPr>
        <p:spPr>
          <a:xfrm>
            <a:off x="755576" y="2708920"/>
            <a:ext cx="7772400" cy="1584175"/>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rtl="0"/>
            <a:r>
              <a:rPr lang="en-US" dirty="0" err="1" smtClean="0"/>
              <a:t>Meora</a:t>
            </a:r>
            <a:r>
              <a:rPr lang="en-US" dirty="0" smtClean="0"/>
              <a:t> </a:t>
            </a:r>
            <a:r>
              <a:rPr lang="en-US" dirty="0" err="1" smtClean="0"/>
              <a:t>Teitler</a:t>
            </a:r>
            <a:endParaRPr lang="he-IL" dirty="0"/>
          </a:p>
        </p:txBody>
      </p:sp>
    </p:spTree>
    <p:extLst>
      <p:ext uri="{BB962C8B-B14F-4D97-AF65-F5344CB8AC3E}">
        <p14:creationId xmlns:p14="http://schemas.microsoft.com/office/powerpoint/2010/main" val="343875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11" y="548680"/>
            <a:ext cx="8229600" cy="1143000"/>
          </a:xfrm>
        </p:spPr>
        <p:txBody>
          <a:bodyPr>
            <a:normAutofit fontScale="90000"/>
          </a:bodyPr>
          <a:lstStyle/>
          <a:p>
            <a:r>
              <a:rPr lang="en-US" b="1" u="sng" dirty="0"/>
              <a:t>subrogation claims against an insured of the </a:t>
            </a:r>
            <a:r>
              <a:rPr lang="en-US" b="1" u="sng" dirty="0" err="1"/>
              <a:t>cedent</a:t>
            </a:r>
            <a:r>
              <a:rPr lang="en-US" b="1" u="sng" dirty="0"/>
              <a:t> in another </a:t>
            </a:r>
            <a:r>
              <a:rPr lang="en-US" b="1" u="sng" dirty="0" smtClean="0"/>
              <a:t>policy</a:t>
            </a:r>
            <a:r>
              <a:rPr lang="en-US" dirty="0"/>
              <a:t/>
            </a:r>
            <a:br>
              <a:rPr lang="en-US" dirty="0"/>
            </a:br>
            <a:endParaRPr lang="he-IL" dirty="0"/>
          </a:p>
        </p:txBody>
      </p:sp>
      <p:sp>
        <p:nvSpPr>
          <p:cNvPr id="3" name="Content Placeholder 2"/>
          <p:cNvSpPr>
            <a:spLocks noGrp="1"/>
          </p:cNvSpPr>
          <p:nvPr>
            <p:ph idx="1"/>
          </p:nvPr>
        </p:nvSpPr>
        <p:spPr/>
        <p:txBody>
          <a:bodyPr>
            <a:normAutofit lnSpcReduction="10000"/>
          </a:bodyPr>
          <a:lstStyle/>
          <a:p>
            <a:pPr algn="l" rtl="0"/>
            <a:r>
              <a:rPr lang="en-US" dirty="0"/>
              <a:t>an insurer pays a claim to its insured and acquires subrogation rights against the third party. </a:t>
            </a:r>
            <a:endParaRPr lang="en-US" dirty="0" smtClean="0"/>
          </a:p>
          <a:p>
            <a:pPr algn="l" rtl="0"/>
            <a:r>
              <a:rPr lang="en-US" dirty="0" smtClean="0"/>
              <a:t>This </a:t>
            </a:r>
            <a:r>
              <a:rPr lang="en-US" dirty="0"/>
              <a:t>third party </a:t>
            </a:r>
            <a:r>
              <a:rPr lang="en-US" dirty="0" smtClean="0"/>
              <a:t>is </a:t>
            </a:r>
            <a:r>
              <a:rPr lang="en-US" dirty="0"/>
              <a:t>also insured by it under a different policy with same or different reinsurers. </a:t>
            </a:r>
            <a:endParaRPr lang="en-US" dirty="0" smtClean="0"/>
          </a:p>
          <a:p>
            <a:pPr algn="l" rtl="0"/>
            <a:r>
              <a:rPr lang="en-US" dirty="0" smtClean="0"/>
              <a:t>An </a:t>
            </a:r>
            <a:r>
              <a:rPr lang="en-US" dirty="0"/>
              <a:t>insurer does not file a claim against its own insured, therefore no recoveries will be available to the reinsurer. </a:t>
            </a:r>
          </a:p>
          <a:p>
            <a:endParaRPr lang="he-IL" dirty="0"/>
          </a:p>
        </p:txBody>
      </p:sp>
      <p:pic>
        <p:nvPicPr>
          <p:cNvPr id="4" name="תמונה 1" descr="cid:image001.png@01CD3356.59D99C50"/>
          <p:cNvPicPr/>
          <p:nvPr/>
        </p:nvPicPr>
        <p:blipFill>
          <a:blip r:embed="rId2">
            <a:extLst>
              <a:ext uri="{28A0092B-C50C-407E-A947-70E740481C1C}">
                <a14:useLocalDpi xmlns:a14="http://schemas.microsoft.com/office/drawing/2010/main" val="0"/>
              </a:ext>
            </a:extLst>
          </a:blip>
          <a:srcRect/>
          <a:stretch>
            <a:fillRect/>
          </a:stretch>
        </p:blipFill>
        <p:spPr bwMode="auto">
          <a:xfrm>
            <a:off x="2195736" y="6422851"/>
            <a:ext cx="5276850" cy="390525"/>
          </a:xfrm>
          <a:prstGeom prst="rect">
            <a:avLst/>
          </a:prstGeom>
          <a:noFill/>
          <a:ln>
            <a:noFill/>
          </a:ln>
        </p:spPr>
      </p:pic>
    </p:spTree>
    <p:extLst>
      <p:ext uri="{BB962C8B-B14F-4D97-AF65-F5344CB8AC3E}">
        <p14:creationId xmlns:p14="http://schemas.microsoft.com/office/powerpoint/2010/main" val="1536728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b="1" u="sng" dirty="0"/>
              <a:t>THE SOURCE OF REINSURANCE LAW</a:t>
            </a:r>
            <a:endParaRPr lang="he-IL" sz="3800" dirty="0"/>
          </a:p>
        </p:txBody>
      </p:sp>
      <p:sp>
        <p:nvSpPr>
          <p:cNvPr id="3" name="Content Placeholder 2"/>
          <p:cNvSpPr>
            <a:spLocks noGrp="1"/>
          </p:cNvSpPr>
          <p:nvPr>
            <p:ph idx="1"/>
          </p:nvPr>
        </p:nvSpPr>
        <p:spPr/>
        <p:txBody>
          <a:bodyPr>
            <a:normAutofit/>
          </a:bodyPr>
          <a:lstStyle/>
          <a:p>
            <a:pPr algn="l" rtl="0"/>
            <a:r>
              <a:rPr lang="en-US" dirty="0"/>
              <a:t>Reinsurance contracts are </a:t>
            </a:r>
            <a:r>
              <a:rPr lang="en-US" dirty="0" smtClean="0"/>
              <a:t>subject </a:t>
            </a:r>
            <a:r>
              <a:rPr lang="en-US" dirty="0"/>
              <a:t>to the General Contract Law principles applicable to all contracts.</a:t>
            </a:r>
          </a:p>
          <a:p>
            <a:pPr algn="l" rtl="0"/>
            <a:r>
              <a:rPr lang="en-US" dirty="0" smtClean="0"/>
              <a:t>Article </a:t>
            </a:r>
            <a:r>
              <a:rPr lang="en-US" dirty="0"/>
              <a:t>72 (a) (1</a:t>
            </a:r>
            <a:r>
              <a:rPr lang="en-US" dirty="0" smtClean="0"/>
              <a:t>) of the Insurance Contract Law, </a:t>
            </a:r>
            <a:r>
              <a:rPr lang="en-US" dirty="0"/>
              <a:t>specifically excludes its applicability on </a:t>
            </a:r>
            <a:r>
              <a:rPr lang="en-US" dirty="0" smtClean="0"/>
              <a:t>reinsurance, </a:t>
            </a:r>
            <a:r>
              <a:rPr lang="en-US" dirty="0"/>
              <a:t>except for </a:t>
            </a:r>
            <a:r>
              <a:rPr lang="en-US" dirty="0" smtClean="0"/>
              <a:t>article </a:t>
            </a:r>
            <a:r>
              <a:rPr lang="en-US" dirty="0"/>
              <a:t>62 </a:t>
            </a:r>
            <a:r>
              <a:rPr lang="en-US" dirty="0" smtClean="0"/>
              <a:t>– subrogation.</a:t>
            </a:r>
            <a:endParaRPr lang="he-IL" dirty="0"/>
          </a:p>
        </p:txBody>
      </p:sp>
      <p:pic>
        <p:nvPicPr>
          <p:cNvPr id="4" name="תמונה 1" descr="cid:image001.png@01CD3356.59D99C50"/>
          <p:cNvPicPr/>
          <p:nvPr/>
        </p:nvPicPr>
        <p:blipFill>
          <a:blip r:embed="rId2">
            <a:extLst>
              <a:ext uri="{28A0092B-C50C-407E-A947-70E740481C1C}">
                <a14:useLocalDpi xmlns:a14="http://schemas.microsoft.com/office/drawing/2010/main" val="0"/>
              </a:ext>
            </a:extLst>
          </a:blip>
          <a:srcRect/>
          <a:stretch>
            <a:fillRect/>
          </a:stretch>
        </p:blipFill>
        <p:spPr bwMode="auto">
          <a:xfrm>
            <a:off x="2195736" y="6422851"/>
            <a:ext cx="5276850" cy="390525"/>
          </a:xfrm>
          <a:prstGeom prst="rect">
            <a:avLst/>
          </a:prstGeom>
          <a:noFill/>
          <a:ln>
            <a:noFill/>
          </a:ln>
        </p:spPr>
      </p:pic>
    </p:spTree>
    <p:extLst>
      <p:ext uri="{BB962C8B-B14F-4D97-AF65-F5344CB8AC3E}">
        <p14:creationId xmlns:p14="http://schemas.microsoft.com/office/powerpoint/2010/main" val="3229409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648072"/>
          </a:xfrm>
        </p:spPr>
        <p:txBody>
          <a:bodyPr>
            <a:normAutofit fontScale="90000"/>
          </a:bodyPr>
          <a:lstStyle/>
          <a:p>
            <a:pPr rtl="0"/>
            <a:r>
              <a:rPr lang="en-US" u="sng" dirty="0"/>
              <a:t>subrogation and salvage </a:t>
            </a:r>
            <a:br>
              <a:rPr lang="en-US" u="sng" dirty="0"/>
            </a:br>
            <a:endParaRPr lang="he-IL" u="sng" dirty="0"/>
          </a:p>
        </p:txBody>
      </p:sp>
      <p:sp>
        <p:nvSpPr>
          <p:cNvPr id="3" name="Content Placeholder 2"/>
          <p:cNvSpPr>
            <a:spLocks noGrp="1"/>
          </p:cNvSpPr>
          <p:nvPr>
            <p:ph idx="1"/>
          </p:nvPr>
        </p:nvSpPr>
        <p:spPr>
          <a:xfrm>
            <a:off x="457200" y="1700808"/>
            <a:ext cx="8229600" cy="4242793"/>
          </a:xfrm>
        </p:spPr>
        <p:txBody>
          <a:bodyPr>
            <a:normAutofit fontScale="77500" lnSpcReduction="20000"/>
          </a:bodyPr>
          <a:lstStyle/>
          <a:p>
            <a:pPr algn="l" rtl="0"/>
            <a:r>
              <a:rPr lang="en-US" dirty="0" smtClean="0"/>
              <a:t>Most </a:t>
            </a:r>
            <a:r>
              <a:rPr lang="en-US" dirty="0"/>
              <a:t>reinsurance contracts refer to subrogation and salvage </a:t>
            </a:r>
            <a:r>
              <a:rPr lang="en-US" dirty="0" smtClean="0"/>
              <a:t>together.</a:t>
            </a:r>
          </a:p>
          <a:p>
            <a:pPr algn="l" rtl="0"/>
            <a:r>
              <a:rPr lang="en-US" dirty="0" smtClean="0"/>
              <a:t>The </a:t>
            </a:r>
            <a:r>
              <a:rPr lang="en-US" dirty="0"/>
              <a:t>source for those two rights, both of which reduce the loss paid, are different. </a:t>
            </a:r>
            <a:endParaRPr lang="en-US" dirty="0" smtClean="0"/>
          </a:p>
          <a:p>
            <a:pPr algn="l" rtl="0"/>
            <a:r>
              <a:rPr lang="en-US" dirty="0" smtClean="0"/>
              <a:t>The </a:t>
            </a:r>
            <a:r>
              <a:rPr lang="en-US" dirty="0"/>
              <a:t>subrogation right is always subject </a:t>
            </a:r>
            <a:r>
              <a:rPr lang="en-US" dirty="0" smtClean="0"/>
              <a:t>to an assignment.</a:t>
            </a:r>
          </a:p>
          <a:p>
            <a:pPr algn="l" rtl="0"/>
            <a:r>
              <a:rPr lang="en-US" dirty="0" smtClean="0"/>
              <a:t>The </a:t>
            </a:r>
            <a:r>
              <a:rPr lang="en-US" dirty="0"/>
              <a:t>recovery/salvage right deals with the transfer of a proprietary right </a:t>
            </a:r>
            <a:r>
              <a:rPr lang="en-US" dirty="0" smtClean="0"/>
              <a:t>in </a:t>
            </a:r>
            <a:r>
              <a:rPr lang="en-US" dirty="0"/>
              <a:t>a physical asset.</a:t>
            </a:r>
          </a:p>
          <a:p>
            <a:pPr algn="l" rtl="0"/>
            <a:r>
              <a:rPr lang="en-US" dirty="0"/>
              <a:t>The Insurance Contract law grants a reinsurer rights only in respect of subrogation</a:t>
            </a:r>
            <a:r>
              <a:rPr lang="en-US" dirty="0" smtClean="0"/>
              <a:t>.</a:t>
            </a:r>
          </a:p>
          <a:p>
            <a:pPr algn="l" rtl="0"/>
            <a:r>
              <a:rPr lang="en-US" dirty="0" smtClean="0"/>
              <a:t>The </a:t>
            </a:r>
            <a:r>
              <a:rPr lang="en-US" dirty="0"/>
              <a:t>recovery rights should be dealt with according to the terms of the General Contract Law.</a:t>
            </a:r>
          </a:p>
          <a:p>
            <a:pPr marL="0" indent="0" rtl="0">
              <a:buNone/>
            </a:pPr>
            <a:r>
              <a:rPr lang="en-US" dirty="0"/>
              <a:t> </a:t>
            </a:r>
          </a:p>
          <a:p>
            <a:pPr algn="l"/>
            <a:endParaRPr lang="he-IL" dirty="0"/>
          </a:p>
        </p:txBody>
      </p:sp>
      <p:pic>
        <p:nvPicPr>
          <p:cNvPr id="4" name="תמונה 1" descr="cid:image001.png@01CD3356.59D99C50"/>
          <p:cNvPicPr/>
          <p:nvPr/>
        </p:nvPicPr>
        <p:blipFill>
          <a:blip r:embed="rId2">
            <a:extLst>
              <a:ext uri="{28A0092B-C50C-407E-A947-70E740481C1C}">
                <a14:useLocalDpi xmlns:a14="http://schemas.microsoft.com/office/drawing/2010/main" val="0"/>
              </a:ext>
            </a:extLst>
          </a:blip>
          <a:srcRect/>
          <a:stretch>
            <a:fillRect/>
          </a:stretch>
        </p:blipFill>
        <p:spPr bwMode="auto">
          <a:xfrm>
            <a:off x="2195736" y="6422851"/>
            <a:ext cx="5276850" cy="390525"/>
          </a:xfrm>
          <a:prstGeom prst="rect">
            <a:avLst/>
          </a:prstGeom>
          <a:noFill/>
          <a:ln>
            <a:noFill/>
          </a:ln>
        </p:spPr>
      </p:pic>
    </p:spTree>
    <p:extLst>
      <p:ext uri="{BB962C8B-B14F-4D97-AF65-F5344CB8AC3E}">
        <p14:creationId xmlns:p14="http://schemas.microsoft.com/office/powerpoint/2010/main" val="2842052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Order of subrogation recoveries</a:t>
            </a:r>
            <a:r>
              <a:rPr lang="en-US" dirty="0"/>
              <a:t>:</a:t>
            </a:r>
            <a:endParaRPr lang="he-IL" dirty="0"/>
          </a:p>
        </p:txBody>
      </p:sp>
      <p:sp>
        <p:nvSpPr>
          <p:cNvPr id="3" name="Content Placeholder 2"/>
          <p:cNvSpPr>
            <a:spLocks noGrp="1"/>
          </p:cNvSpPr>
          <p:nvPr>
            <p:ph idx="1"/>
          </p:nvPr>
        </p:nvSpPr>
        <p:spPr/>
        <p:txBody>
          <a:bodyPr>
            <a:normAutofit/>
          </a:bodyPr>
          <a:lstStyle/>
          <a:p>
            <a:pPr algn="l" rtl="0"/>
            <a:r>
              <a:rPr lang="en-US" dirty="0"/>
              <a:t>“top down”  </a:t>
            </a:r>
            <a:r>
              <a:rPr lang="en-US" dirty="0" smtClean="0"/>
              <a:t>- </a:t>
            </a:r>
            <a:r>
              <a:rPr lang="en-US" dirty="0"/>
              <a:t>in excess reinsurance recognizes that an excess reinsurer is in a preferred position and is only expected to sustain a loss once the lower-level insurers layers are exhausted</a:t>
            </a:r>
            <a:r>
              <a:rPr lang="en-US" dirty="0" smtClean="0"/>
              <a:t>.</a:t>
            </a:r>
          </a:p>
          <a:p>
            <a:pPr algn="l" rtl="0"/>
            <a:r>
              <a:rPr lang="en-US" dirty="0"/>
              <a:t>the parties usually adopt a proportionate allocation of </a:t>
            </a:r>
            <a:r>
              <a:rPr lang="en-US" dirty="0" smtClean="0"/>
              <a:t>recoveries. </a:t>
            </a:r>
            <a:endParaRPr lang="en-US" dirty="0"/>
          </a:p>
          <a:p>
            <a:pPr algn="l" rtl="0"/>
            <a:endParaRPr lang="en-US" dirty="0"/>
          </a:p>
          <a:p>
            <a:endParaRPr lang="he-IL" dirty="0"/>
          </a:p>
        </p:txBody>
      </p:sp>
      <p:pic>
        <p:nvPicPr>
          <p:cNvPr id="4" name="תמונה 1" descr="cid:image001.png@01CD3356.59D99C50"/>
          <p:cNvPicPr/>
          <p:nvPr/>
        </p:nvPicPr>
        <p:blipFill>
          <a:blip r:embed="rId2">
            <a:extLst>
              <a:ext uri="{28A0092B-C50C-407E-A947-70E740481C1C}">
                <a14:useLocalDpi xmlns:a14="http://schemas.microsoft.com/office/drawing/2010/main" val="0"/>
              </a:ext>
            </a:extLst>
          </a:blip>
          <a:srcRect/>
          <a:stretch>
            <a:fillRect/>
          </a:stretch>
        </p:blipFill>
        <p:spPr bwMode="auto">
          <a:xfrm>
            <a:off x="2195736" y="6422851"/>
            <a:ext cx="5276850" cy="390525"/>
          </a:xfrm>
          <a:prstGeom prst="rect">
            <a:avLst/>
          </a:prstGeom>
          <a:noFill/>
          <a:ln>
            <a:noFill/>
          </a:ln>
        </p:spPr>
      </p:pic>
    </p:spTree>
    <p:extLst>
      <p:ext uri="{BB962C8B-B14F-4D97-AF65-F5344CB8AC3E}">
        <p14:creationId xmlns:p14="http://schemas.microsoft.com/office/powerpoint/2010/main" val="3408435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Direct Right of Action by the insured </a:t>
            </a:r>
            <a:r>
              <a:rPr lang="en-US" b="1" u="sng" dirty="0" smtClean="0"/>
              <a:t>Against Reinsurers</a:t>
            </a:r>
            <a:endParaRPr lang="he-IL" dirty="0"/>
          </a:p>
        </p:txBody>
      </p:sp>
      <p:sp>
        <p:nvSpPr>
          <p:cNvPr id="3" name="Content Placeholder 2"/>
          <p:cNvSpPr>
            <a:spLocks noGrp="1"/>
          </p:cNvSpPr>
          <p:nvPr>
            <p:ph idx="1"/>
          </p:nvPr>
        </p:nvSpPr>
        <p:spPr/>
        <p:txBody>
          <a:bodyPr>
            <a:normAutofit fontScale="92500"/>
          </a:bodyPr>
          <a:lstStyle/>
          <a:p>
            <a:pPr algn="l" rtl="0"/>
            <a:r>
              <a:rPr lang="en-US" dirty="0"/>
              <a:t>The concept of contractual </a:t>
            </a:r>
            <a:r>
              <a:rPr lang="en-US" dirty="0" err="1"/>
              <a:t>privity</a:t>
            </a:r>
            <a:r>
              <a:rPr lang="en-US" dirty="0"/>
              <a:t> is essential to preclude non-parties to the reinsurance agreement from making claims against the reinsurer. </a:t>
            </a:r>
            <a:endParaRPr lang="en-US" dirty="0" smtClean="0"/>
          </a:p>
          <a:p>
            <a:pPr algn="l" rtl="0"/>
            <a:r>
              <a:rPr lang="en-US" dirty="0" smtClean="0"/>
              <a:t>Without </a:t>
            </a:r>
            <a:r>
              <a:rPr lang="en-US" dirty="0"/>
              <a:t>contractual </a:t>
            </a:r>
            <a:r>
              <a:rPr lang="en-US" dirty="0" err="1"/>
              <a:t>privity</a:t>
            </a:r>
            <a:r>
              <a:rPr lang="en-US" dirty="0"/>
              <a:t>, such as an express cut-through clause, there is no contractual relationship </a:t>
            </a:r>
            <a:r>
              <a:rPr lang="en-US" dirty="0" smtClean="0"/>
              <a:t>.</a:t>
            </a:r>
          </a:p>
          <a:p>
            <a:pPr algn="l" rtl="0"/>
            <a:r>
              <a:rPr lang="en-US" dirty="0" smtClean="0"/>
              <a:t>An opinion (minority)- an </a:t>
            </a:r>
            <a:r>
              <a:rPr lang="en-US" dirty="0"/>
              <a:t>insured may be a third party beneficiary of the reinsurance </a:t>
            </a:r>
            <a:r>
              <a:rPr lang="en-US" dirty="0" smtClean="0"/>
              <a:t>contract. </a:t>
            </a:r>
            <a:endParaRPr lang="he-IL" dirty="0"/>
          </a:p>
        </p:txBody>
      </p:sp>
      <p:pic>
        <p:nvPicPr>
          <p:cNvPr id="4" name="תמונה 1" descr="cid:image001.png@01CD3356.59D99C50"/>
          <p:cNvPicPr/>
          <p:nvPr/>
        </p:nvPicPr>
        <p:blipFill>
          <a:blip r:embed="rId2">
            <a:extLst>
              <a:ext uri="{28A0092B-C50C-407E-A947-70E740481C1C}">
                <a14:useLocalDpi xmlns:a14="http://schemas.microsoft.com/office/drawing/2010/main" val="0"/>
              </a:ext>
            </a:extLst>
          </a:blip>
          <a:srcRect/>
          <a:stretch>
            <a:fillRect/>
          </a:stretch>
        </p:blipFill>
        <p:spPr bwMode="auto">
          <a:xfrm>
            <a:off x="2195736" y="6422851"/>
            <a:ext cx="5276850" cy="390525"/>
          </a:xfrm>
          <a:prstGeom prst="rect">
            <a:avLst/>
          </a:prstGeom>
          <a:noFill/>
          <a:ln>
            <a:noFill/>
          </a:ln>
        </p:spPr>
      </p:pic>
    </p:spTree>
    <p:extLst>
      <p:ext uri="{BB962C8B-B14F-4D97-AF65-F5344CB8AC3E}">
        <p14:creationId xmlns:p14="http://schemas.microsoft.com/office/powerpoint/2010/main" val="2902902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b="1" u="sng" dirty="0"/>
              <a:t>Insolvent </a:t>
            </a:r>
            <a:r>
              <a:rPr lang="en-US" b="1" u="sng" dirty="0" err="1" smtClean="0"/>
              <a:t>Cedent</a:t>
            </a:r>
            <a:endParaRPr lang="he-IL" dirty="0"/>
          </a:p>
        </p:txBody>
      </p:sp>
      <p:sp>
        <p:nvSpPr>
          <p:cNvPr id="3" name="Content Placeholder 2"/>
          <p:cNvSpPr>
            <a:spLocks noGrp="1"/>
          </p:cNvSpPr>
          <p:nvPr>
            <p:ph idx="1"/>
          </p:nvPr>
        </p:nvSpPr>
        <p:spPr/>
        <p:txBody>
          <a:bodyPr>
            <a:normAutofit/>
          </a:bodyPr>
          <a:lstStyle/>
          <a:p>
            <a:pPr algn="l" rtl="0" fontAlgn="base"/>
            <a:r>
              <a:rPr lang="en-US" dirty="0"/>
              <a:t>When the </a:t>
            </a:r>
            <a:r>
              <a:rPr lang="en-US" dirty="0" err="1"/>
              <a:t>cedent</a:t>
            </a:r>
            <a:r>
              <a:rPr lang="en-US" dirty="0"/>
              <a:t> is insolvent, </a:t>
            </a:r>
            <a:r>
              <a:rPr lang="en-US" dirty="0" smtClean="0"/>
              <a:t>the </a:t>
            </a:r>
            <a:r>
              <a:rPr lang="en-US" dirty="0"/>
              <a:t>receiver </a:t>
            </a:r>
            <a:r>
              <a:rPr lang="en-US" dirty="0" smtClean="0"/>
              <a:t>may </a:t>
            </a:r>
            <a:r>
              <a:rPr lang="en-US" dirty="0"/>
              <a:t>wish to use subrogation and salvage recoveries to fund losses of </a:t>
            </a:r>
            <a:r>
              <a:rPr lang="en-US" dirty="0" smtClean="0"/>
              <a:t>insureds, </a:t>
            </a:r>
            <a:r>
              <a:rPr lang="en-US" dirty="0"/>
              <a:t>rather than </a:t>
            </a:r>
            <a:r>
              <a:rPr lang="en-US" dirty="0" smtClean="0"/>
              <a:t>the reinsurers.</a:t>
            </a:r>
            <a:endParaRPr lang="en-US" dirty="0"/>
          </a:p>
          <a:p>
            <a:pPr algn="l" rtl="0"/>
            <a:r>
              <a:rPr lang="en-US" dirty="0"/>
              <a:t>R</a:t>
            </a:r>
            <a:r>
              <a:rPr lang="en-US" dirty="0" smtClean="0"/>
              <a:t>einsurers </a:t>
            </a:r>
            <a:r>
              <a:rPr lang="en-US" dirty="0"/>
              <a:t>will argue that the </a:t>
            </a:r>
            <a:r>
              <a:rPr lang="en-US" dirty="0" err="1"/>
              <a:t>cedent</a:t>
            </a:r>
            <a:r>
              <a:rPr lang="en-US" dirty="0"/>
              <a:t> holds the reinsurer’s portion of such recoveries as a trustee based upon a "constructive trust</a:t>
            </a:r>
            <a:r>
              <a:rPr lang="en-US" dirty="0" smtClean="0"/>
              <a:t>" hence, not </a:t>
            </a:r>
            <a:r>
              <a:rPr lang="en-US" dirty="0"/>
              <a:t>an asset of the </a:t>
            </a:r>
            <a:r>
              <a:rPr lang="en-US" dirty="0" smtClean="0"/>
              <a:t>receivership.</a:t>
            </a:r>
            <a:endParaRPr lang="en-US" dirty="0"/>
          </a:p>
          <a:p>
            <a:endParaRPr lang="he-IL" dirty="0"/>
          </a:p>
        </p:txBody>
      </p:sp>
      <p:pic>
        <p:nvPicPr>
          <p:cNvPr id="4" name="תמונה 1" descr="cid:image001.png@01CD3356.59D99C50"/>
          <p:cNvPicPr/>
          <p:nvPr/>
        </p:nvPicPr>
        <p:blipFill>
          <a:blip r:embed="rId2">
            <a:extLst>
              <a:ext uri="{28A0092B-C50C-407E-A947-70E740481C1C}">
                <a14:useLocalDpi xmlns:a14="http://schemas.microsoft.com/office/drawing/2010/main" val="0"/>
              </a:ext>
            </a:extLst>
          </a:blip>
          <a:srcRect/>
          <a:stretch>
            <a:fillRect/>
          </a:stretch>
        </p:blipFill>
        <p:spPr bwMode="auto">
          <a:xfrm>
            <a:off x="2195736" y="6422851"/>
            <a:ext cx="5276850" cy="390525"/>
          </a:xfrm>
          <a:prstGeom prst="rect">
            <a:avLst/>
          </a:prstGeom>
          <a:noFill/>
          <a:ln>
            <a:noFill/>
          </a:ln>
        </p:spPr>
      </p:pic>
    </p:spTree>
    <p:extLst>
      <p:ext uri="{BB962C8B-B14F-4D97-AF65-F5344CB8AC3E}">
        <p14:creationId xmlns:p14="http://schemas.microsoft.com/office/powerpoint/2010/main" val="3177290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he-IL" dirty="0"/>
          </a:p>
        </p:txBody>
      </p:sp>
      <p:pic>
        <p:nvPicPr>
          <p:cNvPr id="7170" name="Picture 2" descr="Image result for â«×¤××¨××××ª ×××××â¬â"/>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38450" y="2434431"/>
            <a:ext cx="34671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4" name="תמונה 1" descr="cid:image001.png@01CD3356.59D99C50"/>
          <p:cNvPicPr/>
          <p:nvPr/>
        </p:nvPicPr>
        <p:blipFill>
          <a:blip r:embed="rId3">
            <a:extLst>
              <a:ext uri="{28A0092B-C50C-407E-A947-70E740481C1C}">
                <a14:useLocalDpi xmlns:a14="http://schemas.microsoft.com/office/drawing/2010/main" val="0"/>
              </a:ext>
            </a:extLst>
          </a:blip>
          <a:srcRect/>
          <a:stretch>
            <a:fillRect/>
          </a:stretch>
        </p:blipFill>
        <p:spPr bwMode="auto">
          <a:xfrm>
            <a:off x="2195736" y="6422851"/>
            <a:ext cx="5276850" cy="390525"/>
          </a:xfrm>
          <a:prstGeom prst="rect">
            <a:avLst/>
          </a:prstGeom>
          <a:noFill/>
          <a:ln>
            <a:noFill/>
          </a:ln>
        </p:spPr>
      </p:pic>
    </p:spTree>
    <p:extLst>
      <p:ext uri="{BB962C8B-B14F-4D97-AF65-F5344CB8AC3E}">
        <p14:creationId xmlns:p14="http://schemas.microsoft.com/office/powerpoint/2010/main" val="1159268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457200" y="108000"/>
            <a:ext cx="8229600" cy="720000"/>
          </a:xfrm>
        </p:spPr>
        <p:txBody>
          <a:bodyPr>
            <a:normAutofit fontScale="90000"/>
          </a:bodyPr>
          <a:lstStyle/>
          <a:p>
            <a:pPr rtl="0"/>
            <a:r>
              <a:rPr lang="en-US" u="sng" dirty="0" smtClean="0"/>
              <a:t/>
            </a:r>
            <a:br>
              <a:rPr lang="en-US" u="sng" dirty="0" smtClean="0"/>
            </a:br>
            <a:r>
              <a:rPr lang="en-US" u="sng" dirty="0" smtClean="0"/>
              <a:t>Subrogation-Article 62</a:t>
            </a:r>
            <a:br>
              <a:rPr lang="en-US" u="sng" dirty="0" smtClean="0"/>
            </a:br>
            <a:endParaRPr lang="he-IL" u="sng"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188156839"/>
              </p:ext>
            </p:extLst>
          </p:nvPr>
        </p:nvGraphicFramePr>
        <p:xfrm>
          <a:off x="971599" y="1340767"/>
          <a:ext cx="7488830" cy="4680392"/>
        </p:xfrm>
        <a:graphic>
          <a:graphicData uri="http://schemas.openxmlformats.org/drawingml/2006/table">
            <a:tbl>
              <a:tblPr firstRow="1" firstCol="1" bandRow="1">
                <a:tableStyleId>{5C22544A-7EE6-4342-B048-85BDC9FD1C3A}</a:tableStyleId>
              </a:tblPr>
              <a:tblGrid>
                <a:gridCol w="6380588"/>
                <a:gridCol w="53646"/>
                <a:gridCol w="1054596"/>
              </a:tblGrid>
              <a:tr h="1008368">
                <a:tc>
                  <a:txBody>
                    <a:bodyPr/>
                    <a:lstStyle/>
                    <a:p>
                      <a:pPr algn="just" rtl="0">
                        <a:lnSpc>
                          <a:spcPct val="150000"/>
                        </a:lnSpc>
                        <a:spcAft>
                          <a:spcPts val="0"/>
                        </a:spcAft>
                      </a:pPr>
                      <a:r>
                        <a:rPr lang="en-US" sz="1300" dirty="0" smtClean="0">
                          <a:solidFill>
                            <a:schemeClr val="tx1"/>
                          </a:solidFill>
                          <a:effectLst/>
                        </a:rPr>
                        <a:t>“62. (a) Where, by reason of the event Insured against, the Insured has a right to compensation or indemnification also against a third person, otherwise than by a contract of insurance, such right passes to the Insurer when and to the extent that he has paid insurance benefits to the beneficiary .</a:t>
                      </a:r>
                      <a:endParaRPr lang="en-US" sz="1200" dirty="0">
                        <a:solidFill>
                          <a:schemeClr val="tx1"/>
                        </a:solidFill>
                        <a:effectLst/>
                        <a:latin typeface="Times New Roman" panose="02020603050405020304" pitchFamily="18" charset="0"/>
                        <a:ea typeface="Times New Roman" panose="02020603050405020304" pitchFamily="18" charset="0"/>
                        <a:cs typeface="David" panose="020E0502060401010101" pitchFamily="34" charset="-79"/>
                      </a:endParaRPr>
                    </a:p>
                  </a:txBody>
                  <a:tcPr marL="9525" marR="9525" marT="9525" marB="9525" anchor="ctr">
                    <a:solidFill>
                      <a:schemeClr val="bg1"/>
                    </a:solidFill>
                  </a:tcPr>
                </a:tc>
                <a:tc>
                  <a:txBody>
                    <a:bodyPr/>
                    <a:lstStyle/>
                    <a:p>
                      <a:endParaRPr lang="en-US" dirty="0"/>
                    </a:p>
                  </a:txBody>
                  <a:tcPr marL="9525" marR="9525" marT="9525" marB="9525" anchor="ctr">
                    <a:solidFill>
                      <a:schemeClr val="bg1"/>
                    </a:solidFill>
                  </a:tcPr>
                </a:tc>
                <a:tc>
                  <a:txBody>
                    <a:bodyPr/>
                    <a:lstStyle/>
                    <a:p>
                      <a:endParaRPr lang="en-US" dirty="0"/>
                    </a:p>
                  </a:txBody>
                  <a:tcPr marL="9525" marR="9525" marT="9525" marB="9525" anchor="ctr">
                    <a:solidFill>
                      <a:schemeClr val="bg1"/>
                    </a:solidFill>
                  </a:tcPr>
                </a:tc>
              </a:tr>
              <a:tr h="1008368">
                <a:tc>
                  <a:txBody>
                    <a:bodyPr/>
                    <a:lstStyle/>
                    <a:p>
                      <a:pPr algn="just" rtl="0">
                        <a:lnSpc>
                          <a:spcPct val="150000"/>
                        </a:lnSpc>
                        <a:spcAft>
                          <a:spcPts val="0"/>
                        </a:spcAft>
                      </a:pPr>
                      <a:r>
                        <a:rPr lang="en-US" sz="1300" dirty="0">
                          <a:solidFill>
                            <a:schemeClr val="tx1"/>
                          </a:solidFill>
                          <a:effectLst/>
                        </a:rPr>
                        <a:t>(b) The Insurer will not exercise a right which has passed to him under this section in such manner as to impair a right of the Insured to collect from the third person compensation or indemnification in excess of the benefits he has received from the Insurer.</a:t>
                      </a:r>
                      <a:endParaRPr lang="en-US" sz="1200" dirty="0">
                        <a:solidFill>
                          <a:schemeClr val="tx1"/>
                        </a:solidFill>
                        <a:effectLst/>
                        <a:latin typeface="Times New Roman" panose="02020603050405020304" pitchFamily="18" charset="0"/>
                        <a:ea typeface="Times New Roman" panose="02020603050405020304" pitchFamily="18" charset="0"/>
                        <a:cs typeface="David" panose="020E0502060401010101" pitchFamily="34" charset="-79"/>
                      </a:endParaRPr>
                    </a:p>
                  </a:txBody>
                  <a:tcPr marL="9525" marR="9525" marT="9525" marB="9525" anchor="ctr">
                    <a:solidFill>
                      <a:schemeClr val="bg1"/>
                    </a:solidFill>
                  </a:tcPr>
                </a:tc>
                <a:tc>
                  <a:txBody>
                    <a:bodyPr/>
                    <a:lstStyle/>
                    <a:p>
                      <a:endParaRPr lang="en-US" sz="1000" dirty="0">
                        <a:effectLst/>
                        <a:latin typeface="Times New Roman" panose="02020603050405020304" pitchFamily="18" charset="0"/>
                      </a:endParaRPr>
                    </a:p>
                  </a:txBody>
                  <a:tcPr marL="9525" marR="9525" marT="9525" marB="9525" anchor="ctr">
                    <a:solidFill>
                      <a:schemeClr val="bg1"/>
                    </a:solidFill>
                  </a:tcPr>
                </a:tc>
                <a:tc>
                  <a:txBody>
                    <a:bodyPr/>
                    <a:lstStyle/>
                    <a:p>
                      <a:endParaRPr lang="en-US" sz="1000" dirty="0">
                        <a:effectLst/>
                        <a:latin typeface="Times New Roman" panose="02020603050405020304" pitchFamily="18" charset="0"/>
                      </a:endParaRPr>
                    </a:p>
                  </a:txBody>
                  <a:tcPr marL="9525" marR="9525" marT="9525" marB="9525" anchor="ctr">
                    <a:solidFill>
                      <a:schemeClr val="bg1"/>
                    </a:solidFill>
                  </a:tcPr>
                </a:tc>
              </a:tr>
              <a:tr h="1008368">
                <a:tc>
                  <a:txBody>
                    <a:bodyPr/>
                    <a:lstStyle/>
                    <a:p>
                      <a:pPr algn="just" rtl="0">
                        <a:lnSpc>
                          <a:spcPct val="150000"/>
                        </a:lnSpc>
                        <a:spcAft>
                          <a:spcPts val="0"/>
                        </a:spcAft>
                      </a:pPr>
                      <a:r>
                        <a:rPr lang="en-US" sz="1300" dirty="0">
                          <a:solidFill>
                            <a:schemeClr val="tx1"/>
                          </a:solidFill>
                          <a:effectLst/>
                        </a:rPr>
                        <a:t>(c) Where the Insured has received from the third person compensation or indemnification due to the Insurer under this section, he will transfer it to the Insurer. If he has made a compromise or waiver, or done any other act, prejudicial to the right of the Insurer, he will compensate him therefor.</a:t>
                      </a:r>
                      <a:endParaRPr lang="en-US" sz="1200" dirty="0">
                        <a:solidFill>
                          <a:schemeClr val="tx1"/>
                        </a:solidFill>
                        <a:effectLst/>
                        <a:latin typeface="Times New Roman" panose="02020603050405020304" pitchFamily="18" charset="0"/>
                        <a:ea typeface="Times New Roman" panose="02020603050405020304" pitchFamily="18" charset="0"/>
                        <a:cs typeface="David" panose="020E0502060401010101" pitchFamily="34" charset="-79"/>
                      </a:endParaRPr>
                    </a:p>
                  </a:txBody>
                  <a:tcPr marL="9525" marR="9525" marT="9525" marB="9525" anchor="ctr">
                    <a:solidFill>
                      <a:schemeClr val="bg1"/>
                    </a:solidFill>
                  </a:tcPr>
                </a:tc>
                <a:tc>
                  <a:txBody>
                    <a:bodyPr/>
                    <a:lstStyle/>
                    <a:p>
                      <a:endParaRPr lang="en-US" sz="1000" dirty="0">
                        <a:effectLst/>
                        <a:latin typeface="Times New Roman" panose="02020603050405020304" pitchFamily="18" charset="0"/>
                      </a:endParaRPr>
                    </a:p>
                  </a:txBody>
                  <a:tcPr marL="9525" marR="9525" marT="9525" marB="9525" anchor="ctr">
                    <a:solidFill>
                      <a:schemeClr val="bg1"/>
                    </a:solidFill>
                  </a:tcPr>
                </a:tc>
                <a:tc>
                  <a:txBody>
                    <a:bodyPr/>
                    <a:lstStyle/>
                    <a:p>
                      <a:endParaRPr lang="en-US" sz="1000" dirty="0">
                        <a:effectLst/>
                        <a:latin typeface="Times New Roman" panose="02020603050405020304" pitchFamily="18" charset="0"/>
                      </a:endParaRPr>
                    </a:p>
                  </a:txBody>
                  <a:tcPr marL="9525" marR="9525" marT="9525" marB="9525" anchor="ctr">
                    <a:solidFill>
                      <a:schemeClr val="bg1"/>
                    </a:solidFill>
                  </a:tcPr>
                </a:tc>
              </a:tr>
              <a:tr h="1256484">
                <a:tc>
                  <a:txBody>
                    <a:bodyPr/>
                    <a:lstStyle/>
                    <a:p>
                      <a:pPr algn="just" rtl="0">
                        <a:lnSpc>
                          <a:spcPct val="150000"/>
                        </a:lnSpc>
                        <a:spcAft>
                          <a:spcPts val="0"/>
                        </a:spcAft>
                      </a:pPr>
                      <a:r>
                        <a:rPr lang="en-US" sz="1300" dirty="0">
                          <a:solidFill>
                            <a:schemeClr val="tx1"/>
                          </a:solidFill>
                          <a:effectLst/>
                        </a:rPr>
                        <a:t>(d) The provisions of this section will not apply where the event Insured against was brought about unintentionally by a person from whom a reasonable Insured would not claim compensation or indemnification by reason of a family relationship or employer-employee relationship between them."</a:t>
                      </a:r>
                      <a:endParaRPr lang="en-US" sz="1200" dirty="0">
                        <a:solidFill>
                          <a:schemeClr val="tx1"/>
                        </a:solidFill>
                        <a:effectLst/>
                        <a:latin typeface="Times New Roman" panose="02020603050405020304" pitchFamily="18" charset="0"/>
                        <a:ea typeface="Times New Roman" panose="02020603050405020304" pitchFamily="18" charset="0"/>
                        <a:cs typeface="David" panose="020E0502060401010101" pitchFamily="34" charset="-79"/>
                      </a:endParaRPr>
                    </a:p>
                  </a:txBody>
                  <a:tcPr marL="9525" marR="9525" marT="9525" marB="9525" anchor="ctr">
                    <a:solidFill>
                      <a:schemeClr val="bg1"/>
                    </a:solidFill>
                  </a:tcPr>
                </a:tc>
                <a:tc>
                  <a:txBody>
                    <a:bodyPr/>
                    <a:lstStyle/>
                    <a:p>
                      <a:endParaRPr lang="en-US" sz="1000" dirty="0">
                        <a:solidFill>
                          <a:schemeClr val="bg1"/>
                        </a:solidFill>
                        <a:effectLst/>
                        <a:latin typeface="Times New Roman" panose="02020603050405020304" pitchFamily="18" charset="0"/>
                      </a:endParaRPr>
                    </a:p>
                  </a:txBody>
                  <a:tcPr marL="9525" marR="9525" marT="9525" marB="9525" anchor="ctr">
                    <a:solidFill>
                      <a:schemeClr val="bg2"/>
                    </a:solidFill>
                  </a:tcPr>
                </a:tc>
                <a:tc>
                  <a:txBody>
                    <a:bodyPr/>
                    <a:lstStyle/>
                    <a:p>
                      <a:endParaRPr lang="en-US" sz="1000" dirty="0">
                        <a:solidFill>
                          <a:schemeClr val="bg1"/>
                        </a:solidFill>
                        <a:effectLst/>
                        <a:latin typeface="Times New Roman" panose="02020603050405020304" pitchFamily="18" charset="0"/>
                      </a:endParaRPr>
                    </a:p>
                  </a:txBody>
                  <a:tcPr marL="9525" marR="9525" marT="9525" marB="9525" anchor="ctr">
                    <a:solidFill>
                      <a:schemeClr val="bg1"/>
                    </a:solidFill>
                  </a:tcPr>
                </a:tc>
              </a:tr>
            </a:tbl>
          </a:graphicData>
        </a:graphic>
      </p:graphicFrame>
      <p:pic>
        <p:nvPicPr>
          <p:cNvPr id="7" name="תמונה 1" descr="cid:image001.png@01CD3356.59D99C50"/>
          <p:cNvPicPr/>
          <p:nvPr/>
        </p:nvPicPr>
        <p:blipFill>
          <a:blip r:embed="rId2">
            <a:extLst>
              <a:ext uri="{28A0092B-C50C-407E-A947-70E740481C1C}">
                <a14:useLocalDpi xmlns:a14="http://schemas.microsoft.com/office/drawing/2010/main" val="0"/>
              </a:ext>
            </a:extLst>
          </a:blip>
          <a:srcRect/>
          <a:stretch>
            <a:fillRect/>
          </a:stretch>
        </p:blipFill>
        <p:spPr bwMode="auto">
          <a:xfrm>
            <a:off x="2195736" y="6422851"/>
            <a:ext cx="5276850" cy="390525"/>
          </a:xfrm>
          <a:prstGeom prst="rect">
            <a:avLst/>
          </a:prstGeom>
          <a:noFill/>
          <a:ln>
            <a:noFill/>
          </a:ln>
        </p:spPr>
      </p:pic>
    </p:spTree>
    <p:extLst>
      <p:ext uri="{BB962C8B-B14F-4D97-AF65-F5344CB8AC3E}">
        <p14:creationId xmlns:p14="http://schemas.microsoft.com/office/powerpoint/2010/main" val="4162505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199" y="332656"/>
            <a:ext cx="8147249" cy="697441"/>
          </a:xfrm>
        </p:spPr>
        <p:txBody>
          <a:bodyPr>
            <a:noAutofit/>
          </a:bodyPr>
          <a:lstStyle/>
          <a:p>
            <a:pPr rtl="0"/>
            <a:r>
              <a:rPr lang="en-US" b="1" dirty="0" smtClean="0"/>
              <a:t> </a:t>
            </a:r>
            <a:r>
              <a:rPr lang="en-US" sz="2400" b="1" u="sng" dirty="0"/>
              <a:t>Competition between the insured and the insurer</a:t>
            </a:r>
            <a:r>
              <a:rPr lang="en-US" sz="2400" b="1" dirty="0"/>
              <a:t>.</a:t>
            </a:r>
            <a:r>
              <a:rPr lang="en-US" sz="2400" dirty="0"/>
              <a:t/>
            </a:r>
            <a:br>
              <a:rPr lang="en-US" sz="2400" dirty="0"/>
            </a:br>
            <a:endParaRPr lang="he-IL" sz="2400" dirty="0"/>
          </a:p>
        </p:txBody>
      </p:sp>
      <p:sp>
        <p:nvSpPr>
          <p:cNvPr id="3" name="מציין מיקום תוכן 2"/>
          <p:cNvSpPr>
            <a:spLocks noGrp="1"/>
          </p:cNvSpPr>
          <p:nvPr>
            <p:ph idx="1"/>
          </p:nvPr>
        </p:nvSpPr>
        <p:spPr>
          <a:xfrm>
            <a:off x="251520" y="1436752"/>
            <a:ext cx="8229600" cy="4525963"/>
          </a:xfrm>
        </p:spPr>
        <p:txBody>
          <a:bodyPr>
            <a:normAutofit fontScale="77500" lnSpcReduction="20000"/>
          </a:bodyPr>
          <a:lstStyle/>
          <a:p>
            <a:pPr marL="0" indent="0" algn="just" rtl="0">
              <a:buNone/>
            </a:pPr>
            <a:r>
              <a:rPr lang="en-US" sz="2800" u="sng" dirty="0"/>
              <a:t>CA Tel Aviv 1009/</a:t>
            </a:r>
            <a:r>
              <a:rPr lang="en-US" sz="2800" b="1" u="sng" dirty="0"/>
              <a:t>90 Marciano V. Zur Insurance Co</a:t>
            </a:r>
            <a:r>
              <a:rPr lang="en-US" sz="2800" b="1" dirty="0"/>
              <a:t>)</a:t>
            </a:r>
            <a:r>
              <a:rPr lang="en-US" sz="2800" dirty="0"/>
              <a:t>.</a:t>
            </a:r>
          </a:p>
          <a:p>
            <a:pPr algn="l" rtl="0"/>
            <a:r>
              <a:rPr lang="en-US" sz="2800" b="1" u="sng" dirty="0" smtClean="0"/>
              <a:t>The </a:t>
            </a:r>
            <a:r>
              <a:rPr lang="en-US" sz="2800" b="1" u="sng" dirty="0"/>
              <a:t>facts</a:t>
            </a:r>
            <a:r>
              <a:rPr lang="en-US" sz="2800" dirty="0"/>
              <a:t>: The appellant was the driver and owner of a </a:t>
            </a:r>
            <a:r>
              <a:rPr lang="en-US" sz="2800" dirty="0" smtClean="0"/>
              <a:t>bus that was hit by a truck of defendant 3 driven by </a:t>
            </a:r>
            <a:r>
              <a:rPr lang="en-US" sz="2800" dirty="0"/>
              <a:t>defendant </a:t>
            </a:r>
            <a:r>
              <a:rPr lang="en-US" sz="2800" dirty="0" smtClean="0"/>
              <a:t>4 and </a:t>
            </a:r>
            <a:r>
              <a:rPr lang="en-US" sz="2800" dirty="0"/>
              <a:t>insured by defendant 2. Defendant 1 Zur insured the </a:t>
            </a:r>
            <a:r>
              <a:rPr lang="en-US" sz="2800" dirty="0" smtClean="0"/>
              <a:t>bus. It </a:t>
            </a:r>
            <a:r>
              <a:rPr lang="en-US" sz="2800" dirty="0"/>
              <a:t>was </a:t>
            </a:r>
            <a:r>
              <a:rPr lang="en-US" sz="2800" dirty="0" smtClean="0"/>
              <a:t>undisputed </a:t>
            </a:r>
            <a:r>
              <a:rPr lang="en-US" sz="2800" dirty="0"/>
              <a:t>that defendant 4 was responsible to the accident</a:t>
            </a:r>
            <a:r>
              <a:rPr lang="en-US" sz="2800" dirty="0" smtClean="0"/>
              <a:t>.</a:t>
            </a:r>
          </a:p>
          <a:p>
            <a:pPr algn="l" rtl="0"/>
            <a:r>
              <a:rPr lang="en-US" sz="2800" dirty="0" smtClean="0"/>
              <a:t>The </a:t>
            </a:r>
            <a:r>
              <a:rPr lang="en-US" sz="2800" dirty="0"/>
              <a:t>appellant received indemnification from his insurer as per the sum insured </a:t>
            </a:r>
            <a:r>
              <a:rPr lang="en-US" sz="2800" dirty="0" smtClean="0"/>
              <a:t>that </a:t>
            </a:r>
            <a:r>
              <a:rPr lang="en-US" sz="2800" dirty="0"/>
              <a:t>did not suffice to fully compensate for his damages, therefore he approached defendant 2 requesting compensation for the rest of his damages. Defendant 2 chose to transfer the payment to </a:t>
            </a:r>
            <a:r>
              <a:rPr lang="en-US" sz="2800" dirty="0" err="1" smtClean="0"/>
              <a:t>defendent</a:t>
            </a:r>
            <a:r>
              <a:rPr lang="en-US" sz="2800" dirty="0" smtClean="0"/>
              <a:t> </a:t>
            </a:r>
            <a:r>
              <a:rPr lang="en-US" sz="2800" dirty="0"/>
              <a:t>1 as part of a subrogation claim.</a:t>
            </a:r>
          </a:p>
          <a:p>
            <a:pPr algn="l" rtl="0"/>
            <a:r>
              <a:rPr lang="en-US" sz="2800" b="1" dirty="0" smtClean="0"/>
              <a:t>The </a:t>
            </a:r>
            <a:r>
              <a:rPr lang="en-US" sz="2800" b="1" dirty="0"/>
              <a:t>appellate court  </a:t>
            </a:r>
            <a:r>
              <a:rPr lang="en-US" sz="2800" b="1" dirty="0" smtClean="0"/>
              <a:t>determined: </a:t>
            </a:r>
            <a:r>
              <a:rPr lang="en-US" sz="2800" dirty="0" smtClean="0"/>
              <a:t>the </a:t>
            </a:r>
            <a:r>
              <a:rPr lang="en-US" sz="2800" dirty="0"/>
              <a:t>insured is entitled to the </a:t>
            </a:r>
            <a:r>
              <a:rPr lang="en-US" sz="2800" dirty="0" smtClean="0"/>
              <a:t>preferential </a:t>
            </a:r>
            <a:r>
              <a:rPr lang="en-US" sz="2800" dirty="0"/>
              <a:t>quota of damages </a:t>
            </a:r>
            <a:r>
              <a:rPr lang="en-US" sz="2800" dirty="0" smtClean="0"/>
              <a:t>-the </a:t>
            </a:r>
            <a:r>
              <a:rPr lang="en-US" sz="2800" dirty="0"/>
              <a:t>insured’s </a:t>
            </a:r>
            <a:r>
              <a:rPr lang="en-US" sz="2800" dirty="0" smtClean="0"/>
              <a:t>right prevails </a:t>
            </a:r>
            <a:r>
              <a:rPr lang="en-US" sz="2800" dirty="0"/>
              <a:t>over the insurer’s subrogation claim to the extent that the insured is not fully made </a:t>
            </a:r>
            <a:r>
              <a:rPr lang="en-US" sz="2800" dirty="0" smtClean="0"/>
              <a:t>whole.</a:t>
            </a:r>
            <a:endParaRPr lang="en-US" sz="2800" dirty="0"/>
          </a:p>
          <a:p>
            <a:pPr lvl="0" algn="l"/>
            <a:endParaRPr lang="en-US" sz="2800" b="1" dirty="0" smtClean="0"/>
          </a:p>
        </p:txBody>
      </p:sp>
      <p:pic>
        <p:nvPicPr>
          <p:cNvPr id="5" name="תמונה 1" descr="cid:image001.png@01CD3356.59D99C50"/>
          <p:cNvPicPr/>
          <p:nvPr/>
        </p:nvPicPr>
        <p:blipFill>
          <a:blip r:embed="rId2">
            <a:extLst>
              <a:ext uri="{28A0092B-C50C-407E-A947-70E740481C1C}">
                <a14:useLocalDpi xmlns:a14="http://schemas.microsoft.com/office/drawing/2010/main" val="0"/>
              </a:ext>
            </a:extLst>
          </a:blip>
          <a:srcRect/>
          <a:stretch>
            <a:fillRect/>
          </a:stretch>
        </p:blipFill>
        <p:spPr bwMode="auto">
          <a:xfrm>
            <a:off x="2195736" y="6422851"/>
            <a:ext cx="5276850" cy="390525"/>
          </a:xfrm>
          <a:prstGeom prst="rect">
            <a:avLst/>
          </a:prstGeom>
          <a:noFill/>
          <a:ln>
            <a:noFill/>
          </a:ln>
        </p:spPr>
      </p:pic>
      <p:pic>
        <p:nvPicPr>
          <p:cNvPr id="1026" name="Picture 2" descr="Image result for â«×¦×××¨ ×©× ×ª××¨××ª ×¨××¦×â¬â"/>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791" y="549424"/>
            <a:ext cx="816026" cy="4806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719361" y="252000"/>
            <a:ext cx="8229600" cy="1440000"/>
          </a:xfrm>
        </p:spPr>
        <p:txBody>
          <a:bodyPr>
            <a:normAutofit/>
          </a:bodyPr>
          <a:lstStyle/>
          <a:p>
            <a:pPr lvl="0" rtl="0"/>
            <a:r>
              <a:rPr lang="en-US" b="1" u="sng" dirty="0"/>
              <a:t>Double insurance v. Subrogation:</a:t>
            </a:r>
            <a:endParaRPr lang="en-US" dirty="0"/>
          </a:p>
        </p:txBody>
      </p:sp>
      <p:sp>
        <p:nvSpPr>
          <p:cNvPr id="6" name="מציין מיקום תוכן 2"/>
          <p:cNvSpPr>
            <a:spLocks noGrp="1"/>
          </p:cNvSpPr>
          <p:nvPr>
            <p:ph idx="1"/>
          </p:nvPr>
        </p:nvSpPr>
        <p:spPr>
          <a:xfrm>
            <a:off x="611560" y="1692000"/>
            <a:ext cx="7992888" cy="3537200"/>
          </a:xfrm>
        </p:spPr>
        <p:txBody>
          <a:bodyPr>
            <a:noAutofit/>
          </a:bodyPr>
          <a:lstStyle/>
          <a:p>
            <a:pPr lvl="3" algn="l"/>
            <a:r>
              <a:rPr lang="en-US" sz="1200" dirty="0" smtClean="0"/>
              <a:t>Liability arising </a:t>
            </a:r>
            <a:r>
              <a:rPr lang="en-US" sz="1200" dirty="0"/>
              <a:t>from another insurance </a:t>
            </a:r>
            <a:r>
              <a:rPr lang="en-US" sz="1200" dirty="0" smtClean="0"/>
              <a:t>contract by another </a:t>
            </a:r>
            <a:r>
              <a:rPr lang="en-US" sz="1200" dirty="0"/>
              <a:t>insurer to the same </a:t>
            </a:r>
            <a:r>
              <a:rPr lang="en-US" sz="1200" b="1" dirty="0"/>
              <a:t>insured or</a:t>
            </a:r>
            <a:r>
              <a:rPr lang="en-US" sz="1200" dirty="0"/>
              <a:t> </a:t>
            </a:r>
            <a:r>
              <a:rPr lang="en-US" sz="1200" b="1" dirty="0"/>
              <a:t>asset,</a:t>
            </a:r>
            <a:r>
              <a:rPr lang="en-US" sz="1200" dirty="0"/>
              <a:t> </a:t>
            </a:r>
            <a:r>
              <a:rPr lang="en-US" sz="1200" dirty="0" smtClean="0"/>
              <a:t>the </a:t>
            </a:r>
            <a:r>
              <a:rPr lang="en-US" sz="1200" dirty="0"/>
              <a:t>subrogation issue will not apply, but rather the double insurance principle </a:t>
            </a:r>
            <a:r>
              <a:rPr lang="en-US" sz="1200" dirty="0" smtClean="0"/>
              <a:t>.</a:t>
            </a:r>
          </a:p>
          <a:p>
            <a:pPr lvl="3" algn="l"/>
            <a:r>
              <a:rPr lang="en-US" sz="1200" b="1" u="sng" dirty="0" smtClean="0"/>
              <a:t>REA </a:t>
            </a:r>
            <a:r>
              <a:rPr lang="en-US" sz="1200" b="1" u="sng" dirty="0"/>
              <a:t>1322/10 </a:t>
            </a:r>
            <a:r>
              <a:rPr lang="en-US" sz="1200" b="1" u="sng" dirty="0" err="1"/>
              <a:t>Hacshara</a:t>
            </a:r>
            <a:r>
              <a:rPr lang="en-US" sz="1200" b="1" u="sng" dirty="0"/>
              <a:t> v. Migdal</a:t>
            </a:r>
            <a:r>
              <a:rPr lang="en-US" sz="1200" dirty="0" smtClean="0"/>
              <a:t>.</a:t>
            </a:r>
          </a:p>
          <a:p>
            <a:pPr lvl="3" algn="l"/>
            <a:r>
              <a:rPr lang="en-US" sz="1200" dirty="0" smtClean="0"/>
              <a:t> </a:t>
            </a:r>
            <a:r>
              <a:rPr lang="en-US" sz="1200" b="1" u="sng" dirty="0"/>
              <a:t>The facts</a:t>
            </a:r>
            <a:r>
              <a:rPr lang="en-US" sz="1200" dirty="0"/>
              <a:t>: </a:t>
            </a:r>
            <a:r>
              <a:rPr lang="en-US" sz="1200" dirty="0" err="1"/>
              <a:t>Hacshara</a:t>
            </a:r>
            <a:r>
              <a:rPr lang="en-US" sz="1200" dirty="0"/>
              <a:t> insured a company called </a:t>
            </a:r>
            <a:r>
              <a:rPr lang="en-US" sz="1200" dirty="0" err="1"/>
              <a:t>Taaliplast</a:t>
            </a:r>
            <a:r>
              <a:rPr lang="en-US" sz="1200" dirty="0"/>
              <a:t> against damages to goods stored with it by </a:t>
            </a:r>
            <a:r>
              <a:rPr lang="en-US" sz="1200" dirty="0" err="1"/>
              <a:t>Starplast</a:t>
            </a:r>
            <a:r>
              <a:rPr lang="en-US" sz="1200" dirty="0"/>
              <a:t>. The goods were stolen and </a:t>
            </a:r>
            <a:r>
              <a:rPr lang="en-US" sz="1200" dirty="0" err="1"/>
              <a:t>Hacshara</a:t>
            </a:r>
            <a:r>
              <a:rPr lang="en-US" sz="1200" dirty="0"/>
              <a:t> paid </a:t>
            </a:r>
            <a:r>
              <a:rPr lang="en-US" sz="1200" dirty="0" err="1"/>
              <a:t>Taaliplast</a:t>
            </a:r>
            <a:r>
              <a:rPr lang="en-US" sz="1200" dirty="0"/>
              <a:t>. There was no dispute that </a:t>
            </a:r>
            <a:r>
              <a:rPr lang="en-US" sz="1200" dirty="0" err="1"/>
              <a:t>Taaliplast</a:t>
            </a:r>
            <a:r>
              <a:rPr lang="en-US" sz="1200" dirty="0"/>
              <a:t> was liable for the damage. </a:t>
            </a:r>
            <a:r>
              <a:rPr lang="en-US" sz="1200" dirty="0" err="1"/>
              <a:t>Starplast</a:t>
            </a:r>
            <a:r>
              <a:rPr lang="en-US" sz="1200" dirty="0"/>
              <a:t> was insured by Migdal for those same goods</a:t>
            </a:r>
            <a:r>
              <a:rPr lang="en-US" sz="1200" dirty="0" smtClean="0"/>
              <a:t>.</a:t>
            </a:r>
          </a:p>
          <a:p>
            <a:pPr algn="just" rtl="0"/>
            <a:endParaRPr lang="en-US" sz="1200" dirty="0"/>
          </a:p>
          <a:p>
            <a:pPr algn="just" rtl="0"/>
            <a:r>
              <a:rPr lang="en-US" sz="1200" dirty="0" err="1"/>
              <a:t>Hacshara</a:t>
            </a:r>
            <a:r>
              <a:rPr lang="en-US" sz="1200" dirty="0"/>
              <a:t>, the plaintiff filed suit against Migdal for contribution based on article 59 of the Insurance Contract Law which deals with double insurance and basically determines that in double insurance the insurers are jointly liable to the insured and the insurers will allocate the amounts between them according to the ratio of sums insured. </a:t>
            </a:r>
            <a:endParaRPr lang="en-US" sz="1200" dirty="0" smtClean="0"/>
          </a:p>
          <a:p>
            <a:pPr algn="just" rtl="0"/>
            <a:endParaRPr lang="en-US" sz="1200" dirty="0" smtClean="0"/>
          </a:p>
          <a:p>
            <a:pPr algn="just" rtl="0"/>
            <a:r>
              <a:rPr lang="en-US" sz="1200" dirty="0" smtClean="0"/>
              <a:t>The </a:t>
            </a:r>
            <a:r>
              <a:rPr lang="en-US" sz="1200" dirty="0"/>
              <a:t>question that needed an answer was </a:t>
            </a:r>
            <a:r>
              <a:rPr lang="en-US" sz="1200" b="1" dirty="0"/>
              <a:t>the collision between the right for contribution in double insurance, which is also based on the equitable rights of undue enrichment, and the subrogation right</a:t>
            </a:r>
            <a:r>
              <a:rPr lang="en-US" sz="1200" dirty="0" smtClean="0"/>
              <a:t>.</a:t>
            </a:r>
          </a:p>
          <a:p>
            <a:pPr algn="just" rtl="0"/>
            <a:endParaRPr lang="en-US" sz="1200" dirty="0"/>
          </a:p>
          <a:p>
            <a:pPr algn="l" rtl="0"/>
            <a:r>
              <a:rPr lang="en-US" sz="1200" b="1" dirty="0"/>
              <a:t>The Supreme Court determined </a:t>
            </a:r>
            <a:r>
              <a:rPr lang="en-US" sz="1200" dirty="0"/>
              <a:t>that the insurer of the wrongdoer will not participate with the damaged party </a:t>
            </a:r>
            <a:r>
              <a:rPr lang="en-US" sz="1200" dirty="0" smtClean="0"/>
              <a:t>insurer in </a:t>
            </a:r>
            <a:r>
              <a:rPr lang="en-US" sz="1200" dirty="0"/>
              <a:t>the payment-hence, in case both the damaged party and the wrongdoer are insured, </a:t>
            </a:r>
            <a:r>
              <a:rPr lang="en-US" sz="1200" b="1" dirty="0"/>
              <a:t>the subrogation right prevails and not the double </a:t>
            </a:r>
            <a:r>
              <a:rPr lang="en-US" sz="1200" b="1" dirty="0" smtClean="0"/>
              <a:t>insurance. </a:t>
            </a:r>
          </a:p>
        </p:txBody>
      </p:sp>
      <p:pic>
        <p:nvPicPr>
          <p:cNvPr id="8" name="תמונה 1" descr="cid:image001.png@01CD3356.59D99C50"/>
          <p:cNvPicPr/>
          <p:nvPr/>
        </p:nvPicPr>
        <p:blipFill>
          <a:blip r:embed="rId2">
            <a:extLst>
              <a:ext uri="{28A0092B-C50C-407E-A947-70E740481C1C}">
                <a14:useLocalDpi xmlns:a14="http://schemas.microsoft.com/office/drawing/2010/main" val="0"/>
              </a:ext>
            </a:extLst>
          </a:blip>
          <a:srcRect/>
          <a:stretch>
            <a:fillRect/>
          </a:stretch>
        </p:blipFill>
        <p:spPr bwMode="auto">
          <a:xfrm>
            <a:off x="2195736" y="6422851"/>
            <a:ext cx="5276850" cy="390525"/>
          </a:xfrm>
          <a:prstGeom prst="rect">
            <a:avLst/>
          </a:prstGeom>
          <a:noFill/>
          <a:ln>
            <a:noFill/>
          </a:ln>
        </p:spPr>
      </p:pic>
      <p:pic>
        <p:nvPicPr>
          <p:cNvPr id="2050" name="Picture 2" descr="Image result for â«×¦×××¨ ×©× ×××¨××ª ×××××â¬â"/>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5171462"/>
            <a:ext cx="2063386" cy="1545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4680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457200" y="252000"/>
            <a:ext cx="8229600" cy="872744"/>
          </a:xfrm>
        </p:spPr>
        <p:txBody>
          <a:bodyPr>
            <a:noAutofit/>
          </a:bodyPr>
          <a:lstStyle/>
          <a:p>
            <a:pPr rtl="0"/>
            <a:r>
              <a:rPr lang="en-US" b="1" u="sng" dirty="0" smtClean="0"/>
              <a:t/>
            </a:r>
            <a:br>
              <a:rPr lang="en-US" b="1" u="sng" dirty="0" smtClean="0"/>
            </a:br>
            <a:r>
              <a:rPr lang="en-US" b="1" u="sng" dirty="0" smtClean="0"/>
              <a:t>Prescription </a:t>
            </a:r>
            <a:r>
              <a:rPr lang="en-US" b="1" u="sng" dirty="0"/>
              <a:t>period:</a:t>
            </a:r>
            <a:r>
              <a:rPr lang="en-US" dirty="0"/>
              <a:t/>
            </a:r>
            <a:br>
              <a:rPr lang="en-US" dirty="0"/>
            </a:br>
            <a:endParaRPr lang="he-IL" b="1" u="sng" dirty="0"/>
          </a:p>
        </p:txBody>
      </p:sp>
      <p:sp>
        <p:nvSpPr>
          <p:cNvPr id="6" name="מציין מיקום תוכן 2"/>
          <p:cNvSpPr>
            <a:spLocks noGrp="1"/>
          </p:cNvSpPr>
          <p:nvPr>
            <p:ph idx="1"/>
          </p:nvPr>
        </p:nvSpPr>
        <p:spPr>
          <a:xfrm>
            <a:off x="395536" y="1340768"/>
            <a:ext cx="8229600" cy="4032448"/>
          </a:xfrm>
        </p:spPr>
        <p:txBody>
          <a:bodyPr>
            <a:normAutofit/>
          </a:bodyPr>
          <a:lstStyle/>
          <a:p>
            <a:pPr algn="just" rtl="0"/>
            <a:r>
              <a:rPr lang="en-US" sz="2400" dirty="0"/>
              <a:t>In Israel the prescription period in an insurance claim is defined in the Insurance Contract Law, </a:t>
            </a:r>
            <a:r>
              <a:rPr lang="en-US" sz="2400" dirty="0" smtClean="0"/>
              <a:t>as </a:t>
            </a:r>
            <a:r>
              <a:rPr lang="en-US" sz="2400" dirty="0"/>
              <a:t>3 years from the occurrence. In Liability claims the prescription period is extended to parallel the period of general prescription being 7 years</a:t>
            </a:r>
            <a:r>
              <a:rPr lang="en-US" sz="2400" dirty="0" smtClean="0"/>
              <a:t>.</a:t>
            </a:r>
          </a:p>
          <a:p>
            <a:pPr algn="just" rtl="0"/>
            <a:r>
              <a:rPr lang="en-US" sz="2400" dirty="0"/>
              <a:t>As a subrogation claim is always against a wrongdoer, be it a joint claim or a claim by the insurer in the shoes of the insured - the general prescription period of 7 years would apply.</a:t>
            </a:r>
          </a:p>
          <a:p>
            <a:pPr algn="l"/>
            <a:endParaRPr lang="he-IL" sz="2200" dirty="0"/>
          </a:p>
        </p:txBody>
      </p:sp>
      <p:pic>
        <p:nvPicPr>
          <p:cNvPr id="4" name="תמונה 1" descr="cid:image001.png@01CD3356.59D99C50"/>
          <p:cNvPicPr/>
          <p:nvPr/>
        </p:nvPicPr>
        <p:blipFill>
          <a:blip r:embed="rId2">
            <a:extLst>
              <a:ext uri="{28A0092B-C50C-407E-A947-70E740481C1C}">
                <a14:useLocalDpi xmlns:a14="http://schemas.microsoft.com/office/drawing/2010/main" val="0"/>
              </a:ext>
            </a:extLst>
          </a:blip>
          <a:srcRect/>
          <a:stretch>
            <a:fillRect/>
          </a:stretch>
        </p:blipFill>
        <p:spPr bwMode="auto">
          <a:xfrm>
            <a:off x="2123728" y="6422851"/>
            <a:ext cx="5276850" cy="390525"/>
          </a:xfrm>
          <a:prstGeom prst="rect">
            <a:avLst/>
          </a:prstGeom>
          <a:noFill/>
          <a:ln>
            <a:noFill/>
          </a:ln>
        </p:spPr>
      </p:pic>
      <p:pic>
        <p:nvPicPr>
          <p:cNvPr id="7" name="תמונה 1" descr="cid:image001.png@01CD3356.59D99C50"/>
          <p:cNvPicPr/>
          <p:nvPr/>
        </p:nvPicPr>
        <p:blipFill>
          <a:blip r:embed="rId2">
            <a:extLst>
              <a:ext uri="{28A0092B-C50C-407E-A947-70E740481C1C}">
                <a14:useLocalDpi xmlns:a14="http://schemas.microsoft.com/office/drawing/2010/main" val="0"/>
              </a:ext>
            </a:extLst>
          </a:blip>
          <a:srcRect/>
          <a:stretch>
            <a:fillRect/>
          </a:stretch>
        </p:blipFill>
        <p:spPr bwMode="auto">
          <a:xfrm>
            <a:off x="2195736" y="6422851"/>
            <a:ext cx="5276850" cy="390525"/>
          </a:xfrm>
          <a:prstGeom prst="rect">
            <a:avLst/>
          </a:prstGeom>
          <a:noFill/>
          <a:ln>
            <a:noFill/>
          </a:ln>
        </p:spPr>
      </p:pic>
    </p:spTree>
    <p:extLst>
      <p:ext uri="{BB962C8B-B14F-4D97-AF65-F5344CB8AC3E}">
        <p14:creationId xmlns:p14="http://schemas.microsoft.com/office/powerpoint/2010/main" val="3048685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457200" y="252000"/>
            <a:ext cx="8229600" cy="944752"/>
          </a:xfrm>
        </p:spPr>
        <p:txBody>
          <a:bodyPr>
            <a:normAutofit/>
          </a:bodyPr>
          <a:lstStyle/>
          <a:p>
            <a:pPr rtl="0"/>
            <a:r>
              <a:rPr lang="en-US" b="1" u="sng" dirty="0"/>
              <a:t>Subrogation by a foreign insurer</a:t>
            </a:r>
            <a:endParaRPr lang="he-IL" b="1" u="sng" dirty="0" smtClean="0"/>
          </a:p>
        </p:txBody>
      </p:sp>
      <p:sp>
        <p:nvSpPr>
          <p:cNvPr id="6" name="מציין מיקום תוכן 2"/>
          <p:cNvSpPr>
            <a:spLocks noGrp="1"/>
          </p:cNvSpPr>
          <p:nvPr>
            <p:ph idx="1"/>
          </p:nvPr>
        </p:nvSpPr>
        <p:spPr>
          <a:xfrm>
            <a:off x="755576" y="1412776"/>
            <a:ext cx="7931224" cy="4320480"/>
          </a:xfrm>
        </p:spPr>
        <p:txBody>
          <a:bodyPr>
            <a:noAutofit/>
          </a:bodyPr>
          <a:lstStyle/>
          <a:p>
            <a:pPr marL="0" indent="0" algn="l" rtl="0">
              <a:buNone/>
            </a:pPr>
            <a:r>
              <a:rPr lang="en-US" sz="2000" b="1" dirty="0"/>
              <a:t>VIG Vienna Insurance Group V. the Rivers and Drainage </a:t>
            </a:r>
            <a:r>
              <a:rPr lang="en-US" sz="2000" b="1" dirty="0" smtClean="0"/>
              <a:t>Authority</a:t>
            </a:r>
            <a:endParaRPr lang="en-US" sz="2000" dirty="0" smtClean="0"/>
          </a:p>
          <a:p>
            <a:pPr algn="l" rtl="0"/>
            <a:r>
              <a:rPr lang="en-US" sz="2000" dirty="0" smtClean="0"/>
              <a:t>On </a:t>
            </a:r>
            <a:r>
              <a:rPr lang="en-US" sz="2000" dirty="0"/>
              <a:t>8.1.13 a flooding caused damage to a company, </a:t>
            </a:r>
            <a:r>
              <a:rPr lang="en-US" sz="2000" dirty="0" err="1"/>
              <a:t>Hadera</a:t>
            </a:r>
            <a:r>
              <a:rPr lang="en-US" sz="2000" dirty="0"/>
              <a:t> Print, who was part of an Austrian corporation called Mondi, insured by VIG an Austrian insurer, who paid the claim and filed a subrogation claim. </a:t>
            </a:r>
            <a:endParaRPr lang="en-US" sz="2000" dirty="0" smtClean="0"/>
          </a:p>
          <a:p>
            <a:pPr algn="l" rtl="0"/>
            <a:r>
              <a:rPr lang="en-US" sz="2000" dirty="0" smtClean="0"/>
              <a:t>The </a:t>
            </a:r>
            <a:r>
              <a:rPr lang="en-US" sz="2000" dirty="0"/>
              <a:t>debate related to the right of a foreign non regulated insurer to file a claim based upon article 62 of the Insurance Contract Law and/or on Undue Enrichment Law and/or the discharge receipt assigning the rights to sue</a:t>
            </a:r>
            <a:r>
              <a:rPr lang="en-US" sz="2000" dirty="0" smtClean="0"/>
              <a:t>.</a:t>
            </a:r>
          </a:p>
          <a:p>
            <a:pPr algn="l" rtl="0"/>
            <a:r>
              <a:rPr lang="en-US" sz="2000" dirty="0"/>
              <a:t>The court ruled that the aim of the Insurance Contract Law is to regulate the non-equal relationship between the insured and the insurer from a consumer's point of view. This law is strongly connected with the Regulation on Insurance Law, thus giving a narrow interpretation to the term "insurer". </a:t>
            </a:r>
            <a:endParaRPr lang="en-US" sz="2000" dirty="0" smtClean="0"/>
          </a:p>
          <a:p>
            <a:pPr rtl="0"/>
            <a:endParaRPr lang="en-US" sz="2000" dirty="0" smtClean="0"/>
          </a:p>
          <a:p>
            <a:pPr marL="0" indent="0" rtl="0">
              <a:buNone/>
            </a:pPr>
            <a:r>
              <a:rPr lang="en-US" sz="2000" dirty="0" smtClean="0"/>
              <a:t> </a:t>
            </a:r>
            <a:endParaRPr lang="en-US" sz="2000" dirty="0"/>
          </a:p>
          <a:p>
            <a:pPr algn="l"/>
            <a:endParaRPr lang="he-IL" sz="2000" b="1" dirty="0"/>
          </a:p>
        </p:txBody>
      </p:sp>
      <p:pic>
        <p:nvPicPr>
          <p:cNvPr id="4" name="תמונה 1" descr="cid:image001.png@01CD3356.59D99C50"/>
          <p:cNvPicPr/>
          <p:nvPr/>
        </p:nvPicPr>
        <p:blipFill>
          <a:blip r:embed="rId2">
            <a:extLst>
              <a:ext uri="{28A0092B-C50C-407E-A947-70E740481C1C}">
                <a14:useLocalDpi xmlns:a14="http://schemas.microsoft.com/office/drawing/2010/main" val="0"/>
              </a:ext>
            </a:extLst>
          </a:blip>
          <a:srcRect/>
          <a:stretch>
            <a:fillRect/>
          </a:stretch>
        </p:blipFill>
        <p:spPr bwMode="auto">
          <a:xfrm>
            <a:off x="2411760" y="8325544"/>
            <a:ext cx="5276850" cy="390525"/>
          </a:xfrm>
          <a:prstGeom prst="rect">
            <a:avLst/>
          </a:prstGeom>
          <a:noFill/>
          <a:ln>
            <a:noFill/>
          </a:ln>
        </p:spPr>
      </p:pic>
      <p:pic>
        <p:nvPicPr>
          <p:cNvPr id="7" name="תמונה 1" descr="cid:image001.png@01CD3356.59D99C50"/>
          <p:cNvPicPr/>
          <p:nvPr/>
        </p:nvPicPr>
        <p:blipFill>
          <a:blip r:embed="rId2">
            <a:extLst>
              <a:ext uri="{28A0092B-C50C-407E-A947-70E740481C1C}">
                <a14:useLocalDpi xmlns:a14="http://schemas.microsoft.com/office/drawing/2010/main" val="0"/>
              </a:ext>
            </a:extLst>
          </a:blip>
          <a:srcRect/>
          <a:stretch>
            <a:fillRect/>
          </a:stretch>
        </p:blipFill>
        <p:spPr bwMode="auto">
          <a:xfrm>
            <a:off x="2195736" y="6422851"/>
            <a:ext cx="5276850" cy="390525"/>
          </a:xfrm>
          <a:prstGeom prst="rect">
            <a:avLst/>
          </a:prstGeom>
          <a:noFill/>
          <a:ln>
            <a:noFill/>
          </a:ln>
        </p:spPr>
      </p:pic>
    </p:spTree>
    <p:extLst>
      <p:ext uri="{BB962C8B-B14F-4D97-AF65-F5344CB8AC3E}">
        <p14:creationId xmlns:p14="http://schemas.microsoft.com/office/powerpoint/2010/main" val="2804314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â«×¦×××× ×©× ××¦×¤×â¬â"/>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404664"/>
            <a:ext cx="1777380" cy="995333"/>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a:bodyPr>
          <a:lstStyle/>
          <a:p>
            <a:pPr algn="l" rtl="0"/>
            <a:r>
              <a:rPr lang="en-US" sz="2800" dirty="0"/>
              <a:t>In absence of such license, a foreign insurer cannot benefit from the Insurance Contract law and use article 62 to file a subrogation claim</a:t>
            </a:r>
            <a:r>
              <a:rPr lang="en-US" sz="2800" dirty="0" smtClean="0"/>
              <a:t>.</a:t>
            </a:r>
          </a:p>
          <a:p>
            <a:pPr marL="0" indent="0" algn="l" rtl="0">
              <a:buNone/>
            </a:pPr>
            <a:endParaRPr lang="en-US" sz="2800" dirty="0"/>
          </a:p>
          <a:p>
            <a:pPr algn="l" rtl="0"/>
            <a:r>
              <a:rPr lang="en-US" sz="2800" dirty="0"/>
              <a:t>As for enabling an assignment of rights-article 22 to the Tort Ordinance prohibits it (</a:t>
            </a:r>
            <a:r>
              <a:rPr lang="en-US" sz="2800" dirty="0" err="1"/>
              <a:t>champetry</a:t>
            </a:r>
            <a:r>
              <a:rPr lang="en-US" sz="2800" dirty="0"/>
              <a:t>) unless specifically allowed by legislation-"</a:t>
            </a:r>
            <a:r>
              <a:rPr lang="en-US" sz="2800" b="1" dirty="0"/>
              <a:t>The right to a remedy</a:t>
            </a:r>
            <a:r>
              <a:rPr lang="en-US" sz="2800" dirty="0"/>
              <a:t> </a:t>
            </a:r>
            <a:r>
              <a:rPr lang="en-US" sz="2800" b="1" dirty="0"/>
              <a:t>arising out of tort, cannot be assigned other than by law</a:t>
            </a:r>
            <a:r>
              <a:rPr lang="en-US" sz="2800" dirty="0"/>
              <a:t>".</a:t>
            </a:r>
          </a:p>
          <a:p>
            <a:pPr algn="r" rtl="0"/>
            <a:endParaRPr lang="he-IL" dirty="0"/>
          </a:p>
        </p:txBody>
      </p:sp>
      <p:pic>
        <p:nvPicPr>
          <p:cNvPr id="5" name="תמונה 1" descr="cid:image001.png@01CD3356.59D99C50"/>
          <p:cNvPicPr/>
          <p:nvPr/>
        </p:nvPicPr>
        <p:blipFill>
          <a:blip r:embed="rId3">
            <a:extLst>
              <a:ext uri="{28A0092B-C50C-407E-A947-70E740481C1C}">
                <a14:useLocalDpi xmlns:a14="http://schemas.microsoft.com/office/drawing/2010/main" val="0"/>
              </a:ext>
            </a:extLst>
          </a:blip>
          <a:srcRect/>
          <a:stretch>
            <a:fillRect/>
          </a:stretch>
        </p:blipFill>
        <p:spPr bwMode="auto">
          <a:xfrm>
            <a:off x="2195736" y="6422851"/>
            <a:ext cx="5276850" cy="390525"/>
          </a:xfrm>
          <a:prstGeom prst="rect">
            <a:avLst/>
          </a:prstGeom>
          <a:noFill/>
          <a:ln>
            <a:noFill/>
          </a:ln>
        </p:spPr>
      </p:pic>
    </p:spTree>
    <p:extLst>
      <p:ext uri="{BB962C8B-B14F-4D97-AF65-F5344CB8AC3E}">
        <p14:creationId xmlns:p14="http://schemas.microsoft.com/office/powerpoint/2010/main" val="931547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תמונה 1" descr="cid:image001.png@01CD3356.59D99C50"/>
          <p:cNvPicPr/>
          <p:nvPr/>
        </p:nvPicPr>
        <p:blipFill>
          <a:blip r:embed="rId2">
            <a:extLst>
              <a:ext uri="{28A0092B-C50C-407E-A947-70E740481C1C}">
                <a14:useLocalDpi xmlns:a14="http://schemas.microsoft.com/office/drawing/2010/main" val="0"/>
              </a:ext>
            </a:extLst>
          </a:blip>
          <a:srcRect/>
          <a:stretch>
            <a:fillRect/>
          </a:stretch>
        </p:blipFill>
        <p:spPr bwMode="auto">
          <a:xfrm>
            <a:off x="2195736" y="6422851"/>
            <a:ext cx="5276850" cy="390525"/>
          </a:xfrm>
          <a:prstGeom prst="rect">
            <a:avLst/>
          </a:prstGeom>
          <a:noFill/>
          <a:ln>
            <a:noFill/>
          </a:ln>
        </p:spPr>
      </p:pic>
      <p:sp>
        <p:nvSpPr>
          <p:cNvPr id="3" name="Content Placeholder 2"/>
          <p:cNvSpPr>
            <a:spLocks noGrp="1"/>
          </p:cNvSpPr>
          <p:nvPr>
            <p:ph idx="1"/>
          </p:nvPr>
        </p:nvSpPr>
        <p:spPr>
          <a:xfrm>
            <a:off x="2195736" y="620688"/>
            <a:ext cx="6491064" cy="5505475"/>
          </a:xfrm>
        </p:spPr>
        <p:txBody>
          <a:bodyPr>
            <a:normAutofit/>
          </a:bodyPr>
          <a:lstStyle/>
          <a:p>
            <a:pPr algn="l" rtl="0"/>
            <a:r>
              <a:rPr lang="en-US" sz="2800" dirty="0"/>
              <a:t>The last cause of action was undue enrichment-Here the court ruled that as the subrogation right </a:t>
            </a:r>
            <a:endParaRPr lang="en-US" sz="2800" dirty="0" smtClean="0"/>
          </a:p>
          <a:p>
            <a:pPr algn="l" rtl="0"/>
            <a:r>
              <a:rPr lang="en-US" sz="2800" dirty="0" smtClean="0"/>
              <a:t>is </a:t>
            </a:r>
            <a:r>
              <a:rPr lang="en-US" sz="2800" dirty="0"/>
              <a:t>a  particular  specific branch of the undue enrichment rules, therefore cannot be extended by creating an alternative right deriving from the general undue enrichment laws. </a:t>
            </a:r>
          </a:p>
          <a:p>
            <a:pPr algn="just" rtl="0"/>
            <a:r>
              <a:rPr lang="en-US" sz="2800" dirty="0"/>
              <a:t>The foreign insurer was barred from filing a subrogation claim. </a:t>
            </a:r>
          </a:p>
        </p:txBody>
      </p:sp>
      <p:pic>
        <p:nvPicPr>
          <p:cNvPr id="4098" name="Picture 2" descr="Image result for â«×¦×××× ×©× ××¦×¤×â¬â"/>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16632"/>
            <a:ext cx="1608113" cy="21469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3163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fontScale="90000"/>
          </a:bodyPr>
          <a:lstStyle/>
          <a:p>
            <a:pPr algn="l"/>
            <a:r>
              <a:rPr lang="en-US" b="1" u="sng" dirty="0" smtClean="0"/>
              <a:t>subrogated </a:t>
            </a:r>
            <a:r>
              <a:rPr lang="en-US" b="1" u="sng" dirty="0"/>
              <a:t>actions against </a:t>
            </a:r>
            <a:br>
              <a:rPr lang="en-US" b="1" u="sng" dirty="0"/>
            </a:br>
            <a:r>
              <a:rPr lang="en-US" b="1" u="sng" dirty="0" smtClean="0"/>
              <a:t>co-insureds</a:t>
            </a:r>
            <a:endParaRPr lang="he-IL" dirty="0"/>
          </a:p>
        </p:txBody>
      </p:sp>
      <p:sp>
        <p:nvSpPr>
          <p:cNvPr id="3" name="Content Placeholder 2"/>
          <p:cNvSpPr>
            <a:spLocks noGrp="1"/>
          </p:cNvSpPr>
          <p:nvPr>
            <p:ph idx="1"/>
          </p:nvPr>
        </p:nvSpPr>
        <p:spPr>
          <a:xfrm>
            <a:off x="457200" y="2132856"/>
            <a:ext cx="8229600" cy="3993307"/>
          </a:xfrm>
        </p:spPr>
        <p:txBody>
          <a:bodyPr>
            <a:normAutofit/>
          </a:bodyPr>
          <a:lstStyle/>
          <a:p>
            <a:pPr algn="l" rtl="0"/>
            <a:r>
              <a:rPr lang="en-US" dirty="0"/>
              <a:t>In general, insurers are not able to pursue a subrogated claim against a defendant who is a co-insured under the relevant contract of </a:t>
            </a:r>
            <a:r>
              <a:rPr lang="en-US" dirty="0" smtClean="0"/>
              <a:t>insurance.</a:t>
            </a:r>
          </a:p>
          <a:p>
            <a:pPr algn="l" rtl="0"/>
            <a:r>
              <a:rPr lang="en-US" dirty="0" smtClean="0"/>
              <a:t>What if this co insured has another policy elsewhere?</a:t>
            </a:r>
          </a:p>
          <a:p>
            <a:pPr rtl="0" fontAlgn="base"/>
            <a:endParaRPr lang="en-US" dirty="0"/>
          </a:p>
          <a:p>
            <a:pPr rtl="0" fontAlgn="base"/>
            <a:endParaRPr lang="en-US" dirty="0"/>
          </a:p>
          <a:p>
            <a:pPr algn="l"/>
            <a:endParaRPr lang="en-US" dirty="0" smtClean="0"/>
          </a:p>
          <a:p>
            <a:pPr algn="l"/>
            <a:endParaRPr lang="en-US" dirty="0"/>
          </a:p>
          <a:p>
            <a:pPr algn="l"/>
            <a:endParaRPr lang="he-IL" dirty="0"/>
          </a:p>
        </p:txBody>
      </p:sp>
      <p:pic>
        <p:nvPicPr>
          <p:cNvPr id="4" name="תמונה 1" descr="cid:image001.png@01CD3356.59D99C50"/>
          <p:cNvPicPr/>
          <p:nvPr/>
        </p:nvPicPr>
        <p:blipFill>
          <a:blip r:embed="rId2">
            <a:extLst>
              <a:ext uri="{28A0092B-C50C-407E-A947-70E740481C1C}">
                <a14:useLocalDpi xmlns:a14="http://schemas.microsoft.com/office/drawing/2010/main" val="0"/>
              </a:ext>
            </a:extLst>
          </a:blip>
          <a:srcRect/>
          <a:stretch>
            <a:fillRect/>
          </a:stretch>
        </p:blipFill>
        <p:spPr bwMode="auto">
          <a:xfrm>
            <a:off x="2195736" y="6422851"/>
            <a:ext cx="5276850" cy="390525"/>
          </a:xfrm>
          <a:prstGeom prst="rect">
            <a:avLst/>
          </a:prstGeom>
          <a:noFill/>
          <a:ln>
            <a:noFill/>
          </a:ln>
        </p:spPr>
      </p:pic>
    </p:spTree>
    <p:extLst>
      <p:ext uri="{BB962C8B-B14F-4D97-AF65-F5344CB8AC3E}">
        <p14:creationId xmlns:p14="http://schemas.microsoft.com/office/powerpoint/2010/main" val="3878307450"/>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7808</TotalTime>
  <Words>1341</Words>
  <Application>Microsoft Office PowerPoint</Application>
  <PresentationFormat>On-screen Show (4:3)</PresentationFormat>
  <Paragraphs>71</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David</vt:lpstr>
      <vt:lpstr>Times New Roman</vt:lpstr>
      <vt:lpstr>ערכת נושא Office</vt:lpstr>
      <vt:lpstr>SUBROGATION</vt:lpstr>
      <vt:lpstr> Subrogation-Article 62 </vt:lpstr>
      <vt:lpstr> Competition between the insured and the insurer. </vt:lpstr>
      <vt:lpstr>Double insurance v. Subrogation:</vt:lpstr>
      <vt:lpstr> Prescription period: </vt:lpstr>
      <vt:lpstr>Subrogation by a foreign insurer</vt:lpstr>
      <vt:lpstr>PowerPoint Presentation</vt:lpstr>
      <vt:lpstr>PowerPoint Presentation</vt:lpstr>
      <vt:lpstr>subrogated actions against  co-insureds</vt:lpstr>
      <vt:lpstr>subrogation claims against an insured of the cedent in another policy </vt:lpstr>
      <vt:lpstr>THE SOURCE OF REINSURANCE LAW</vt:lpstr>
      <vt:lpstr>subrogation and salvage  </vt:lpstr>
      <vt:lpstr>Order of subrogation recoveries:</vt:lpstr>
      <vt:lpstr>Direct Right of Action by the insured Against Reinsurers</vt:lpstr>
      <vt:lpstr>Insolvent Cedent</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Cut through</dc:title>
  <dc:creator>Lawyer</dc:creator>
  <cp:lastModifiedBy>maora</cp:lastModifiedBy>
  <cp:revision>697</cp:revision>
  <cp:lastPrinted>2019-02-05T13:48:20Z</cp:lastPrinted>
  <dcterms:created xsi:type="dcterms:W3CDTF">2015-05-04T10:37:41Z</dcterms:created>
  <dcterms:modified xsi:type="dcterms:W3CDTF">2019-04-18T11:53:56Z</dcterms:modified>
</cp:coreProperties>
</file>